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8" r:id="rId2"/>
    <p:sldId id="257" r:id="rId3"/>
    <p:sldId id="260" r:id="rId4"/>
    <p:sldId id="261" r:id="rId5"/>
    <p:sldId id="262" r:id="rId6"/>
    <p:sldId id="264" r:id="rId7"/>
    <p:sldId id="263" r:id="rId8"/>
    <p:sldId id="265" r:id="rId9"/>
    <p:sldId id="270" r:id="rId10"/>
    <p:sldId id="267" r:id="rId11"/>
    <p:sldId id="278" r:id="rId12"/>
    <p:sldId id="279" r:id="rId13"/>
    <p:sldId id="266" r:id="rId14"/>
    <p:sldId id="268" r:id="rId15"/>
    <p:sldId id="269" r:id="rId16"/>
    <p:sldId id="271" r:id="rId17"/>
    <p:sldId id="274" r:id="rId18"/>
    <p:sldId id="280" r:id="rId19"/>
    <p:sldId id="281" r:id="rId20"/>
    <p:sldId id="275" r:id="rId21"/>
    <p:sldId id="276" r:id="rId22"/>
    <p:sldId id="272" r:id="rId23"/>
    <p:sldId id="277" r:id="rId24"/>
    <p:sldId id="282" r:id="rId25"/>
  </p:sldIdLst>
  <p:sldSz cx="9144000" cy="6858000" type="screen4x3"/>
  <p:notesSz cx="7112000" cy="939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422" y="-96"/>
      </p:cViewPr>
      <p:guideLst>
        <p:guide orient="horz" pos="2960"/>
        <p:guide pos="22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9075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9075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7292B0C2-AFAD-479C-96A8-E6E2EC695245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9075" y="0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650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464050"/>
            <a:ext cx="56896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defTabSz="942975">
              <a:defRPr sz="1200"/>
            </a:lvl1pPr>
          </a:lstStyle>
          <a:p>
            <a:endParaRPr lang="en-US" dirty="0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9075" y="8926513"/>
            <a:ext cx="30813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39" tIns="47169" rIns="94339" bIns="47169" numCol="1" anchor="b" anchorCtr="0" compatLnSpc="1">
            <a:prstTxWarp prst="textNoShape">
              <a:avLst/>
            </a:prstTxWarp>
          </a:bodyPr>
          <a:lstStyle>
            <a:lvl1pPr algn="r" defTabSz="942975">
              <a:defRPr sz="1200"/>
            </a:lvl1pPr>
          </a:lstStyle>
          <a:p>
            <a:fld id="{B7918836-2DA7-438D-9C90-8DACC4A6F85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BF89E-7970-4AC3-B5E7-C58B4BCF8EAD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314702-159E-4C69-B96A-1EC81DF8D934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Recommended Order</a:t>
            </a:r>
            <a:r>
              <a:rPr lang="en-US" dirty="0"/>
              <a:t>: Text, Numbers, Formula's, Formatting (how it lays out and looks)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074EB-DFEA-4BA0-95B9-C3C9E4F83C93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URL RGB = 0-0-255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0344B7-79CE-4537-9516-BF384162EB23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 Also explain adjusting row height and column width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filters are also applied to the header row of the table to help you sort your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18836-2DA7-438D-9C90-8DACC4A6F853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18836-2DA7-438D-9C90-8DACC4A6F853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34075"/>
            <a:ext cx="914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0D08E8-009C-4387-ACE8-16DA2ABC0A5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1728C9-5393-4752-B362-44038F3F50B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001000" y="6399213"/>
            <a:ext cx="457200" cy="293687"/>
          </a:xfrm>
        </p:spPr>
        <p:txBody>
          <a:bodyPr/>
          <a:lstStyle>
            <a:lvl1pPr>
              <a:defRPr/>
            </a:lvl1pPr>
          </a:lstStyle>
          <a:p>
            <a:fld id="{BFA71AE4-A2BD-45AE-B290-D29A28409ED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B5657E-1C3B-4985-81CA-736937252F0E}" type="slidenum">
              <a:rPr lang="en-US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990E7B-3E70-4674-AB98-815BC09130E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0326BC-8301-41FE-9087-87B2466C463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D227EB-0C50-4DFA-8B72-61E3EF7441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A42DF1-9050-4928-8A33-C068653E30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DBA859-B65A-4583-B36B-2776F6E40F5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A8AAD4-901D-4450-B57A-06E76A9B4A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52062A-28A4-4F2B-B5B0-32067DE931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399213"/>
            <a:ext cx="45720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F2FC17F-F956-47BA-B84C-3F344ED95156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4102" name="Picture 6" descr="line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48400"/>
            <a:ext cx="9144000" cy="36513"/>
          </a:xfrm>
          <a:prstGeom prst="rect">
            <a:avLst/>
          </a:prstGeom>
          <a:noFill/>
        </p:spPr>
      </p:pic>
      <p:pic>
        <p:nvPicPr>
          <p:cNvPr id="7" name="Picture 6" descr="Republic Media Logo_tagless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847645" y="6400800"/>
            <a:ext cx="2146477" cy="3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8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7086600" y="6172200"/>
            <a:ext cx="1295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100" b="1" dirty="0"/>
              <a:t>Jerry R Cole</a:t>
            </a:r>
            <a:br>
              <a:rPr lang="en-US" sz="1100" b="1" dirty="0"/>
            </a:br>
            <a:r>
              <a:rPr lang="en-US" sz="1100" dirty="0"/>
              <a:t>(602) 444-2463</a:t>
            </a:r>
            <a:br>
              <a:rPr lang="en-US" sz="1100" dirty="0"/>
            </a:br>
            <a:r>
              <a:rPr lang="en-US" sz="1100" dirty="0" smtClean="0"/>
              <a:t>Excel 2007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2943761"/>
            <a:ext cx="5562600" cy="1323439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plastic"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 smtClean="0">
                <a:solidFill>
                  <a:schemeClr val="accent2"/>
                </a:solidFill>
              </a:rPr>
              <a:t>Microsoft Excel 1:</a:t>
            </a:r>
            <a:br>
              <a:rPr lang="en-US" sz="4500" b="1" dirty="0" smtClean="0">
                <a:solidFill>
                  <a:schemeClr val="accent2"/>
                </a:solidFill>
              </a:rPr>
            </a:br>
            <a:r>
              <a:rPr lang="en-US" sz="3500" b="0" dirty="0" smtClean="0">
                <a:solidFill>
                  <a:schemeClr val="accent2"/>
                </a:solidFill>
              </a:rPr>
              <a:t>Starter Class</a:t>
            </a: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DF864-0473-4125-9C83-AD8718B82325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Styles</a:t>
            </a:r>
            <a:endParaRPr lang="en-US" dirty="0"/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3200400"/>
            <a:ext cx="3810000" cy="2925763"/>
          </a:xfrm>
        </p:spPr>
        <p:txBody>
          <a:bodyPr/>
          <a:lstStyle/>
          <a:p>
            <a:r>
              <a:rPr lang="en-US" dirty="0" smtClean="0"/>
              <a:t>The “Format as Table” button allows you to quickly </a:t>
            </a:r>
            <a:r>
              <a:rPr lang="en-US" dirty="0"/>
              <a:t>apply a pre-defined style to your </a:t>
            </a:r>
            <a:r>
              <a:rPr lang="en-US" dirty="0" smtClean="0"/>
              <a:t>data giving it a clean, professional look.</a:t>
            </a:r>
          </a:p>
          <a:p>
            <a:r>
              <a:rPr lang="en-US" dirty="0" smtClean="0"/>
              <a:t>Table styles only change the cell’s color. Data type  formatting (i.e. general, text, number, etc.) is not applied.</a:t>
            </a:r>
          </a:p>
          <a:p>
            <a:endParaRPr lang="en-US" dirty="0"/>
          </a:p>
        </p:txBody>
      </p:sp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55054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132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524000"/>
            <a:ext cx="46291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143000"/>
          </a:xfrm>
        </p:spPr>
        <p:txBody>
          <a:bodyPr/>
          <a:lstStyle/>
          <a:p>
            <a:r>
              <a:rPr lang="en-US" dirty="0" smtClean="0"/>
              <a:t>Sometimes, you may want to apply a style to a specific cell instead of an entire table. </a:t>
            </a:r>
          </a:p>
          <a:p>
            <a:r>
              <a:rPr lang="en-US" dirty="0" smtClean="0"/>
              <a:t>One of the ways to do this is to use the “Cell Styles” button.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5657E-1C3B-4985-81CA-736937252F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73224"/>
            <a:ext cx="6858000" cy="401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Formatting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295400"/>
          </a:xfrm>
        </p:spPr>
        <p:txBody>
          <a:bodyPr/>
          <a:lstStyle/>
          <a:p>
            <a:r>
              <a:rPr lang="en-US" dirty="0" smtClean="0"/>
              <a:t>Excel 2007 offers a new option to remove unwanted formats.</a:t>
            </a:r>
          </a:p>
          <a:p>
            <a:r>
              <a:rPr lang="en-US" dirty="0" smtClean="0"/>
              <a:t>Press the eraser button (right side of the home tab) to remove formats, contents, or comments from a cell.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5657E-1C3B-4985-81CA-736937252F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09799"/>
            <a:ext cx="2514600" cy="276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03EF0-65BA-4E1B-9C5B-D75752AFEA0A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Comments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1828800"/>
          </a:xfrm>
        </p:spPr>
        <p:txBody>
          <a:bodyPr/>
          <a:lstStyle/>
          <a:p>
            <a:r>
              <a:rPr lang="en-US" dirty="0"/>
              <a:t>Comments can be added to any cell.</a:t>
            </a:r>
          </a:p>
          <a:p>
            <a:r>
              <a:rPr lang="en-US" dirty="0"/>
              <a:t>Comments are notes that can be seen by other users when an Excel file is opened, but will not be visible when the document is printed.</a:t>
            </a:r>
          </a:p>
          <a:p>
            <a:r>
              <a:rPr lang="en-US" dirty="0"/>
              <a:t>To add a comment, right click on any cell and choose “Insert </a:t>
            </a:r>
            <a:r>
              <a:rPr lang="en-US" dirty="0" smtClean="0"/>
              <a:t>Comment”</a:t>
            </a:r>
            <a:endParaRPr lang="en-US" dirty="0"/>
          </a:p>
        </p:txBody>
      </p:sp>
      <p:pic>
        <p:nvPicPr>
          <p:cNvPr id="1402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895600"/>
            <a:ext cx="31242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95600"/>
            <a:ext cx="3733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352800"/>
            <a:ext cx="3429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01000" y="6399213"/>
            <a:ext cx="457200" cy="293687"/>
          </a:xfrm>
        </p:spPr>
        <p:txBody>
          <a:bodyPr/>
          <a:lstStyle/>
          <a:p>
            <a:fld id="{7992DDFB-8DFB-463A-B7C3-9423738CA7BA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r>
              <a:rPr lang="en-US" dirty="0"/>
              <a:t>Sorting Data</a:t>
            </a:r>
          </a:p>
        </p:txBody>
      </p:sp>
      <p:sp>
        <p:nvSpPr>
          <p:cNvPr id="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458200" cy="5592763"/>
          </a:xfrm>
        </p:spPr>
        <p:txBody>
          <a:bodyPr/>
          <a:lstStyle/>
          <a:p>
            <a:pPr marL="381000" indent="-381000"/>
            <a:r>
              <a:rPr lang="en-US" dirty="0"/>
              <a:t>Data can be sorted in ascending or descending </a:t>
            </a:r>
            <a:r>
              <a:rPr lang="en-US" dirty="0" smtClean="0"/>
              <a:t>order.</a:t>
            </a:r>
            <a:endParaRPr lang="en-US" dirty="0"/>
          </a:p>
          <a:p>
            <a:pPr marL="800100" lvl="1" indent="-342900"/>
            <a:r>
              <a:rPr lang="en-US" dirty="0"/>
              <a:t>Data is sorted alphabetically for text, or by value if a </a:t>
            </a:r>
            <a:r>
              <a:rPr lang="en-US" dirty="0" smtClean="0"/>
              <a:t>number.</a:t>
            </a:r>
            <a:endParaRPr lang="en-US" dirty="0"/>
          </a:p>
          <a:p>
            <a:pPr marL="381000" indent="-381000">
              <a:buFontTx/>
              <a:buAutoNum type="arabicPeriod"/>
            </a:pPr>
            <a:r>
              <a:rPr lang="en-US" dirty="0"/>
              <a:t>Highlight the data you’d like to </a:t>
            </a:r>
            <a:r>
              <a:rPr lang="en-US" dirty="0" smtClean="0"/>
              <a:t>sort.</a:t>
            </a:r>
            <a:endParaRPr lang="en-US" dirty="0"/>
          </a:p>
          <a:p>
            <a:pPr marL="800100" lvl="1" indent="-342900"/>
            <a:r>
              <a:rPr lang="en-US" b="1" dirty="0">
                <a:solidFill>
                  <a:srgbClr val="FF0000"/>
                </a:solidFill>
              </a:rPr>
              <a:t>* Be sure to highlight all rows to maintain referential integrity *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  <a:p>
            <a:pPr marL="381000" indent="-381000">
              <a:buFontTx/>
              <a:buAutoNum type="arabicPeriod"/>
            </a:pPr>
            <a:r>
              <a:rPr lang="en-US" dirty="0"/>
              <a:t>Select the </a:t>
            </a:r>
            <a:r>
              <a:rPr lang="en-US" b="1" dirty="0" smtClean="0"/>
              <a:t>Sort &amp; Filter</a:t>
            </a:r>
            <a:r>
              <a:rPr lang="en-US" dirty="0" smtClean="0"/>
              <a:t> button and </a:t>
            </a:r>
            <a:r>
              <a:rPr lang="en-US" dirty="0"/>
              <a:t>choose </a:t>
            </a:r>
            <a:r>
              <a:rPr lang="en-US" b="1" dirty="0" smtClean="0"/>
              <a:t>Custom Sort…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/>
              <a:t/>
            </a:r>
            <a:br>
              <a:rPr lang="en-US" sz="1000" b="1" dirty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r>
              <a:rPr lang="en-US" sz="1000" b="1" dirty="0" smtClean="0"/>
              <a:t/>
            </a:r>
            <a:br>
              <a:rPr lang="en-US" sz="1000" b="1" dirty="0" smtClean="0"/>
            </a:br>
            <a:endParaRPr lang="en-US" sz="1000" b="1" dirty="0" smtClean="0"/>
          </a:p>
          <a:p>
            <a:pPr marL="381000" indent="-381000">
              <a:buFontTx/>
              <a:buAutoNum type="arabicPeriod"/>
            </a:pPr>
            <a:endParaRPr lang="en-US" sz="1000" b="1" dirty="0" smtClean="0"/>
          </a:p>
          <a:p>
            <a:pPr marL="381000" indent="-381000">
              <a:buFontTx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new screen will appear.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Choose how </a:t>
            </a:r>
            <a:r>
              <a:rPr lang="en-US" dirty="0"/>
              <a:t>the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should be sorted.</a:t>
            </a:r>
            <a:endParaRPr lang="en-US" dirty="0"/>
          </a:p>
        </p:txBody>
      </p:sp>
      <p:pic>
        <p:nvPicPr>
          <p:cNvPr id="3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71675"/>
            <a:ext cx="54959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0207" y="4724400"/>
            <a:ext cx="5361978" cy="2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495800"/>
            <a:ext cx="1266667" cy="13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Right Arrow 35"/>
          <p:cNvSpPr/>
          <p:nvPr/>
        </p:nvSpPr>
        <p:spPr>
          <a:xfrm>
            <a:off x="2743200" y="6462486"/>
            <a:ext cx="10668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28600" y="533400"/>
            <a:ext cx="868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3120F-5715-4FE7-8D5B-5373DEE64AB5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Your Workbook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830" y="1066801"/>
            <a:ext cx="4876800" cy="762000"/>
          </a:xfrm>
        </p:spPr>
        <p:txBody>
          <a:bodyPr/>
          <a:lstStyle/>
          <a:p>
            <a:r>
              <a:rPr lang="en-US" dirty="0"/>
              <a:t>Before printing your workbook, </a:t>
            </a:r>
            <a:r>
              <a:rPr lang="en-US" u="sng" dirty="0"/>
              <a:t>always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</a:t>
            </a:r>
            <a:r>
              <a:rPr lang="en-US" dirty="0"/>
              <a:t>the Print Preview button </a:t>
            </a:r>
            <a:r>
              <a:rPr lang="en-US" dirty="0" smtClean="0"/>
              <a:t>first.</a:t>
            </a:r>
            <a:endParaRPr lang="en-US" dirty="0"/>
          </a:p>
        </p:txBody>
      </p:sp>
      <p:pic>
        <p:nvPicPr>
          <p:cNvPr id="1433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0342" y="1142999"/>
            <a:ext cx="4154259" cy="2657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6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743200"/>
            <a:ext cx="4419600" cy="338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648200" y="4114800"/>
            <a:ext cx="434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screen will appear. </a:t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the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Setup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button.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762000" y="1828800"/>
            <a:ext cx="42672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 rot="10800000">
            <a:off x="4572000" y="4800600"/>
            <a:ext cx="42672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501C0-9F22-4459-A58A-4B1864D94C84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Page Setup – Page Tab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 the </a:t>
            </a:r>
            <a:r>
              <a:rPr lang="en-US" b="1" dirty="0"/>
              <a:t>Page</a:t>
            </a:r>
            <a:r>
              <a:rPr lang="en-US" dirty="0"/>
              <a:t> tab, select:</a:t>
            </a:r>
          </a:p>
          <a:p>
            <a:pPr lvl="1"/>
            <a:r>
              <a:rPr lang="en-US" dirty="0"/>
              <a:t>Orientation</a:t>
            </a:r>
          </a:p>
          <a:p>
            <a:pPr lvl="1"/>
            <a:r>
              <a:rPr lang="en-US" dirty="0"/>
              <a:t>Fit-To Dimensions</a:t>
            </a:r>
          </a:p>
          <a:p>
            <a:pPr lvl="1"/>
            <a:r>
              <a:rPr lang="en-US" dirty="0"/>
              <a:t>Paper Size</a:t>
            </a:r>
          </a:p>
        </p:txBody>
      </p:sp>
      <p:pic>
        <p:nvPicPr>
          <p:cNvPr id="149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600"/>
            <a:ext cx="49085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D7E75-C7E6-49CE-AC45-9B854520379C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Page Setup – Margins Tab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best results, choose the margins </a:t>
            </a:r>
            <a:r>
              <a:rPr lang="en-US" dirty="0" smtClean="0"/>
              <a:t>below.</a:t>
            </a:r>
            <a:endParaRPr lang="en-US" dirty="0"/>
          </a:p>
          <a:p>
            <a:r>
              <a:rPr lang="en-US" dirty="0"/>
              <a:t>This will allow you to fit the most amount of information on your printout without over-shrinking or skewing the final result.</a:t>
            </a:r>
          </a:p>
        </p:txBody>
      </p:sp>
      <p:pic>
        <p:nvPicPr>
          <p:cNvPr id="153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5334000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B17C8-1117-4F29-822F-00D6AAC32F9C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017838"/>
            <a:ext cx="9144000" cy="639762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Wide Print Margins</a:t>
            </a:r>
          </a:p>
        </p:txBody>
      </p:sp>
      <p:pic>
        <p:nvPicPr>
          <p:cNvPr id="1638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</p:spPr>
      </p:pic>
      <p:pic>
        <p:nvPicPr>
          <p:cNvPr id="1638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400"/>
            <a:ext cx="9144000" cy="1371600"/>
          </a:xfrm>
          <a:prstGeom prst="rect">
            <a:avLst/>
          </a:prstGeom>
          <a:noFill/>
        </p:spPr>
      </p:pic>
      <p:pic>
        <p:nvPicPr>
          <p:cNvPr id="1638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57400" cy="6858000"/>
          </a:xfrm>
          <a:prstGeom prst="rect">
            <a:avLst/>
          </a:prstGeom>
          <a:noFill/>
        </p:spPr>
      </p:pic>
      <p:pic>
        <p:nvPicPr>
          <p:cNvPr id="16384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B2F104-ADF5-4706-A100-03ED2818D320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17838"/>
            <a:ext cx="9144000" cy="639762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Narrow Print Margins</a:t>
            </a:r>
          </a:p>
        </p:txBody>
      </p:sp>
      <p:pic>
        <p:nvPicPr>
          <p:cNvPr id="165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</p:spPr>
      </p:pic>
      <p:pic>
        <p:nvPicPr>
          <p:cNvPr id="1658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9600" cy="6858000"/>
          </a:xfrm>
          <a:prstGeom prst="rect">
            <a:avLst/>
          </a:prstGeom>
          <a:noFill/>
        </p:spPr>
      </p:pic>
      <p:pic>
        <p:nvPicPr>
          <p:cNvPr id="1658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72200"/>
            <a:ext cx="9144000" cy="685800"/>
          </a:xfrm>
          <a:prstGeom prst="rect">
            <a:avLst/>
          </a:prstGeom>
          <a:noFill/>
        </p:spPr>
      </p:pic>
      <p:pic>
        <p:nvPicPr>
          <p:cNvPr id="1658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4400" y="0"/>
            <a:ext cx="609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56F83-D743-4B88-9B4C-570F970AA4E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What Excel Is Used For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Launch Excel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Enter and Edit Cell Contents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Add Comments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Format Cells (Font, Color, Category, Border, Height, Width, Etc)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Table and Cell Style Buttons</a:t>
            </a: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Sort Data 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Setting Print Area &amp; Printing Workbooks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BC959-E034-4EB8-B039-7CAF983B40CC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Page Setup – Header/Footer Tab</a:t>
            </a:r>
          </a:p>
        </p:txBody>
      </p:sp>
      <p:sp>
        <p:nvSpPr>
          <p:cNvPr id="154627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/>
              <a:t>Use this tab to enter a Header or </a:t>
            </a:r>
            <a:r>
              <a:rPr lang="en-US" dirty="0" smtClean="0"/>
              <a:t>Footer.</a:t>
            </a:r>
            <a:endParaRPr lang="en-US" dirty="0"/>
          </a:p>
          <a:p>
            <a:pPr lvl="1"/>
            <a:r>
              <a:rPr lang="en-US" dirty="0"/>
              <a:t>Headers and Footers typically include a title, page numbers, and date</a:t>
            </a:r>
          </a:p>
          <a:p>
            <a:pPr lvl="1"/>
            <a:r>
              <a:rPr lang="en-US" dirty="0"/>
              <a:t>The font style can be adjusted to add bold, increase point size, etc.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490855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46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9663" y="3932238"/>
            <a:ext cx="6764337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4636" name="AutoShape 12"/>
          <p:cNvSpPr>
            <a:spLocks noChangeAspect="1" noChangeArrowheads="1"/>
          </p:cNvSpPr>
          <p:nvPr/>
        </p:nvSpPr>
        <p:spPr bwMode="auto">
          <a:xfrm>
            <a:off x="5410200" y="2362200"/>
            <a:ext cx="297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lang="en-US" sz="2000" dirty="0"/>
              <a:t>Press the </a:t>
            </a:r>
            <a:r>
              <a:rPr lang="en-US" sz="2000" b="1" dirty="0"/>
              <a:t>OK</a:t>
            </a:r>
            <a:r>
              <a:rPr lang="en-US" sz="2000" dirty="0"/>
              <a:t> button</a:t>
            </a:r>
            <a:br>
              <a:rPr lang="en-US" sz="2000" dirty="0"/>
            </a:br>
            <a:r>
              <a:rPr lang="en-US" sz="2000" dirty="0"/>
              <a:t>when </a:t>
            </a:r>
            <a:r>
              <a:rPr lang="en-US" sz="2000" dirty="0" smtClean="0"/>
              <a:t>complete.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endParaRPr lang="en-US" sz="2000" dirty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FB99E-2C85-45B7-A49D-50B116997673}" type="slidenum">
              <a:rPr lang="en-US"/>
              <a:pPr/>
              <a:t>21</a:t>
            </a:fld>
            <a:endParaRPr lang="en-US" dirty="0"/>
          </a:p>
        </p:txBody>
      </p:sp>
      <p:pic>
        <p:nvPicPr>
          <p:cNvPr id="1556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62675"/>
            <a:ext cx="9144000" cy="619125"/>
          </a:xfrm>
          <a:prstGeom prst="rect">
            <a:avLst/>
          </a:prstGeom>
          <a:noFill/>
        </p:spPr>
      </p:pic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Page Setup – Repeating Rows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1"/>
            <a:ext cx="8534400" cy="3200400"/>
          </a:xfrm>
        </p:spPr>
        <p:txBody>
          <a:bodyPr/>
          <a:lstStyle/>
          <a:p>
            <a:r>
              <a:rPr lang="en-US" dirty="0" smtClean="0"/>
              <a:t>A repeating row is used to make a column header repeat on every page that’s printed.</a:t>
            </a:r>
          </a:p>
          <a:p>
            <a:r>
              <a:rPr lang="en-US" dirty="0" smtClean="0"/>
              <a:t>This is helpful if you </a:t>
            </a:r>
            <a:r>
              <a:rPr lang="en-US" dirty="0"/>
              <a:t>have a long document </a:t>
            </a:r>
            <a:r>
              <a:rPr lang="en-US" dirty="0" smtClean="0"/>
              <a:t>with data that spans across multiple pages.</a:t>
            </a:r>
            <a:endParaRPr lang="en-US" dirty="0"/>
          </a:p>
          <a:p>
            <a:r>
              <a:rPr lang="en-US" dirty="0" smtClean="0"/>
              <a:t>To add, go to the </a:t>
            </a:r>
            <a:r>
              <a:rPr lang="en-US" b="1" dirty="0" smtClean="0"/>
              <a:t>Page Layout</a:t>
            </a:r>
            <a:r>
              <a:rPr lang="en-US" dirty="0" smtClean="0"/>
              <a:t> tab and select </a:t>
            </a:r>
            <a:r>
              <a:rPr lang="en-US" b="1" dirty="0" smtClean="0"/>
              <a:t>Print Titles</a:t>
            </a:r>
            <a:endParaRPr lang="en-US" dirty="0"/>
          </a:p>
        </p:txBody>
      </p:sp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914650"/>
            <a:ext cx="47244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566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895600"/>
            <a:ext cx="403082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28600" y="4191000"/>
            <a:ext cx="4038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new window will appear.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r>
              <a:rPr lang="en-US" sz="2000" kern="0" dirty="0" smtClean="0">
                <a:latin typeface="+mn-lt"/>
              </a:rPr>
              <a:t>Select the row or rows you’d like to repeat at the top of each page.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61416" y="5867400"/>
            <a:ext cx="3810000" cy="381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9E3B2-9457-43FA-A033-63161ACD396C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Save &amp; Close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458200" cy="5059363"/>
          </a:xfrm>
        </p:spPr>
        <p:txBody>
          <a:bodyPr/>
          <a:lstStyle/>
          <a:p>
            <a:r>
              <a:rPr lang="en-US" dirty="0"/>
              <a:t>Save your document periodically and before you close it.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Click the Microsoft Office Button.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Choose </a:t>
            </a:r>
            <a:r>
              <a:rPr lang="en-US" b="1" dirty="0" smtClean="0"/>
              <a:t>Save As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Select whether you’d like to save</a:t>
            </a:r>
            <a:br>
              <a:rPr lang="en-US" dirty="0" smtClean="0"/>
            </a:br>
            <a:r>
              <a:rPr lang="en-US" dirty="0" smtClean="0"/>
              <a:t>in the new .xlsx format or a back-</a:t>
            </a:r>
            <a:br>
              <a:rPr lang="en-US" dirty="0" smtClean="0"/>
            </a:br>
            <a:r>
              <a:rPr lang="en-US" dirty="0" smtClean="0"/>
              <a:t>wards compatible 97-2003 .xls</a:t>
            </a:r>
            <a:br>
              <a:rPr lang="en-US" dirty="0" smtClean="0"/>
            </a:br>
            <a:r>
              <a:rPr lang="en-US" dirty="0" smtClean="0"/>
              <a:t>format. </a:t>
            </a:r>
            <a:endParaRPr lang="en-US" dirty="0"/>
          </a:p>
          <a:p>
            <a:pPr lvl="1"/>
            <a:r>
              <a:rPr lang="en-US" dirty="0" smtClean="0"/>
              <a:t>OR press </a:t>
            </a:r>
            <a:r>
              <a:rPr lang="en-US" b="1" dirty="0" smtClean="0"/>
              <a:t>Ctrl+S </a:t>
            </a:r>
            <a:r>
              <a:rPr lang="en-US" dirty="0" smtClean="0"/>
              <a:t>as a shortcut.</a:t>
            </a:r>
            <a:endParaRPr lang="en-US" dirty="0"/>
          </a:p>
          <a:p>
            <a:pPr lvl="1"/>
            <a:r>
              <a:rPr lang="en-US" sz="1500" b="1" i="1" dirty="0" smtClean="0">
                <a:solidFill>
                  <a:schemeClr val="accent1"/>
                </a:solidFill>
              </a:rPr>
              <a:t>Compatibility Note: </a:t>
            </a:r>
            <a:r>
              <a:rPr lang="en-US" sz="1500" i="1" dirty="0" smtClean="0">
                <a:solidFill>
                  <a:schemeClr val="accent1"/>
                </a:solidFill>
              </a:rPr>
              <a:t>the new 2007 version</a:t>
            </a:r>
            <a:br>
              <a:rPr lang="en-US" sz="1500" i="1" dirty="0" smtClean="0">
                <a:solidFill>
                  <a:schemeClr val="accent1"/>
                </a:solidFill>
              </a:rPr>
            </a:br>
            <a:r>
              <a:rPr lang="en-US" sz="1500" i="1" dirty="0" smtClean="0">
                <a:solidFill>
                  <a:schemeClr val="accent1"/>
                </a:solidFill>
              </a:rPr>
              <a:t>is typically not compatible with earlier </a:t>
            </a:r>
            <a:br>
              <a:rPr lang="en-US" sz="1500" i="1" dirty="0" smtClean="0">
                <a:solidFill>
                  <a:schemeClr val="accent1"/>
                </a:solidFill>
              </a:rPr>
            </a:br>
            <a:r>
              <a:rPr lang="en-US" sz="1500" i="1" dirty="0" smtClean="0">
                <a:solidFill>
                  <a:schemeClr val="accent1"/>
                </a:solidFill>
              </a:rPr>
              <a:t>versions of Excel. Saving your spreadsheet</a:t>
            </a:r>
            <a:br>
              <a:rPr lang="en-US" sz="1500" i="1" dirty="0" smtClean="0">
                <a:solidFill>
                  <a:schemeClr val="accent1"/>
                </a:solidFill>
              </a:rPr>
            </a:br>
            <a:r>
              <a:rPr lang="en-US" sz="1500" i="1" dirty="0" smtClean="0">
                <a:solidFill>
                  <a:schemeClr val="accent1"/>
                </a:solidFill>
              </a:rPr>
              <a:t>in the 97-2003 format ensures that anyone</a:t>
            </a:r>
            <a:br>
              <a:rPr lang="en-US" sz="1500" i="1" dirty="0" smtClean="0">
                <a:solidFill>
                  <a:schemeClr val="accent1"/>
                </a:solidFill>
              </a:rPr>
            </a:br>
            <a:r>
              <a:rPr lang="en-US" sz="1500" i="1" dirty="0" smtClean="0">
                <a:solidFill>
                  <a:schemeClr val="accent1"/>
                </a:solidFill>
              </a:rPr>
              <a:t>can open and access your files.</a:t>
            </a:r>
            <a:br>
              <a:rPr lang="en-US" sz="1500" i="1" dirty="0" smtClean="0">
                <a:solidFill>
                  <a:schemeClr val="accent1"/>
                </a:solidFill>
              </a:rPr>
            </a:br>
            <a:endParaRPr lang="en-US" sz="1000" dirty="0" smtClean="0"/>
          </a:p>
          <a:p>
            <a:r>
              <a:rPr lang="en-US" dirty="0" smtClean="0"/>
              <a:t>When </a:t>
            </a:r>
            <a:r>
              <a:rPr lang="en-US" dirty="0"/>
              <a:t>finished, close your </a:t>
            </a:r>
            <a:r>
              <a:rPr lang="en-US" dirty="0" smtClean="0"/>
              <a:t>document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exit from Excel</a:t>
            </a:r>
            <a:r>
              <a:rPr lang="en-US" dirty="0" smtClean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Click the Microsoft Office Button.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Click the </a:t>
            </a:r>
            <a:r>
              <a:rPr lang="en-US" b="1" dirty="0" smtClean="0"/>
              <a:t>Close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b="1" dirty="0" smtClean="0"/>
              <a:t>Exit Excel </a:t>
            </a:r>
            <a:r>
              <a:rPr lang="en-US" dirty="0" smtClean="0"/>
              <a:t>button.</a:t>
            </a:r>
            <a:endParaRPr lang="en-US" dirty="0"/>
          </a:p>
        </p:txBody>
      </p:sp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0128" y="1524000"/>
            <a:ext cx="40767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4D070-FA7B-4DEB-98A5-03DF6710B721}" type="slidenum">
              <a:rPr lang="en-US"/>
              <a:pPr/>
              <a:t>23</a:t>
            </a:fld>
            <a:endParaRPr lang="en-US" dirty="0"/>
          </a:p>
        </p:txBody>
      </p:sp>
      <p:pic>
        <p:nvPicPr>
          <p:cNvPr id="156676" name="Picture 7" descr="MCj00787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0138" y="1371600"/>
            <a:ext cx="1846262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5657E-1C3B-4985-81CA-736937252F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77154" name="Picture 2" descr="http://sixtostart.com/files/xmas08/ARGs%20Christmas.0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DA6A60-40CA-463E-A34A-FE69B005A4BF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Excel Used For?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Storing Data</a:t>
            </a:r>
          </a:p>
          <a:p>
            <a:pPr lvl="1"/>
            <a:r>
              <a:rPr lang="en-US" i="1" dirty="0"/>
              <a:t>Example: storing customer contact information for future reference.</a:t>
            </a:r>
          </a:p>
          <a:p>
            <a:endParaRPr lang="en-US" dirty="0"/>
          </a:p>
          <a:p>
            <a:r>
              <a:rPr lang="en-US" b="1" dirty="0"/>
              <a:t>Manipulating Data</a:t>
            </a:r>
          </a:p>
          <a:p>
            <a:pPr lvl="1"/>
            <a:r>
              <a:rPr lang="en-US" i="1" dirty="0"/>
              <a:t>Example: creating a new field that calculates total product cost by multiplying per-unit cost by total units purchased.</a:t>
            </a:r>
          </a:p>
          <a:p>
            <a:pPr lvl="1"/>
            <a:endParaRPr lang="en-US" i="1" dirty="0"/>
          </a:p>
          <a:p>
            <a:r>
              <a:rPr lang="en-US" b="1" dirty="0"/>
              <a:t>Reporting Data</a:t>
            </a:r>
          </a:p>
          <a:p>
            <a:pPr lvl="1"/>
            <a:r>
              <a:rPr lang="en-US" i="1" dirty="0"/>
              <a:t>Example: creating a chart or table to illustrate a trend.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Lets Get Started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Go to </a:t>
            </a:r>
            <a:r>
              <a:rPr lang="en-US" sz="1800" dirty="0">
                <a:solidFill>
                  <a:srgbClr val="0000FF"/>
                </a:solidFill>
              </a:rPr>
              <a:t>K:\Common\Jerry </a:t>
            </a:r>
            <a:r>
              <a:rPr lang="en-US" sz="1800" dirty="0" smtClean="0">
                <a:solidFill>
                  <a:srgbClr val="0000FF"/>
                </a:solidFill>
              </a:rPr>
              <a:t>Cole\Training\Excel 1 – Starter\2007</a:t>
            </a:r>
            <a:endParaRPr lang="en-US" sz="1800" dirty="0">
              <a:solidFill>
                <a:srgbClr val="0000FF"/>
              </a:solidFill>
            </a:endParaRPr>
          </a:p>
          <a:p>
            <a:r>
              <a:rPr lang="en-US" sz="1800" dirty="0"/>
              <a:t>Copy the </a:t>
            </a:r>
            <a:r>
              <a:rPr lang="en-US" sz="1800" dirty="0">
                <a:solidFill>
                  <a:srgbClr val="0000FF"/>
                </a:solidFill>
              </a:rPr>
              <a:t>P</a:t>
            </a:r>
            <a:r>
              <a:rPr lang="en-US" sz="1800" dirty="0" smtClean="0">
                <a:solidFill>
                  <a:srgbClr val="0000FF"/>
                </a:solidFill>
              </a:rPr>
              <a:t>ayroll Projection </a:t>
            </a:r>
            <a:r>
              <a:rPr lang="en-US" sz="1800" dirty="0" smtClean="0"/>
              <a:t>file </a:t>
            </a:r>
            <a:r>
              <a:rPr lang="en-US" sz="1800" dirty="0"/>
              <a:t>to your </a:t>
            </a:r>
            <a:r>
              <a:rPr lang="en-US" sz="1800" dirty="0" smtClean="0"/>
              <a:t>desktop.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977B9-8C67-49A9-929D-761C5C4A0603}" type="slidenum">
              <a:rPr lang="en-US"/>
              <a:pPr/>
              <a:t>4</a:t>
            </a:fld>
            <a:endParaRPr lang="en-US" dirty="0"/>
          </a:p>
        </p:txBody>
      </p:sp>
      <p:pic>
        <p:nvPicPr>
          <p:cNvPr id="1310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981200"/>
            <a:ext cx="697330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1F67-79F8-49A1-AC82-C379CA584278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Launching Excel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382000" cy="5059363"/>
          </a:xfrm>
        </p:spPr>
        <p:txBody>
          <a:bodyPr/>
          <a:lstStyle/>
          <a:p>
            <a:pPr marL="381000" indent="-381000"/>
            <a:r>
              <a:rPr lang="en-US" dirty="0"/>
              <a:t>Microsoft Excel can be launched in two ways:</a:t>
            </a:r>
          </a:p>
          <a:p>
            <a:pPr marL="381000" indent="-381000"/>
            <a:endParaRPr lang="en-US" dirty="0"/>
          </a:p>
          <a:p>
            <a:pPr marL="800100" lvl="1" indent="-342900">
              <a:buFontTx/>
              <a:buAutoNum type="arabicPeriod"/>
            </a:pPr>
            <a:r>
              <a:rPr lang="en-US" dirty="0"/>
              <a:t>By double clicking on an Excel file to </a:t>
            </a:r>
            <a:r>
              <a:rPr lang="en-US" dirty="0" smtClean="0"/>
              <a:t>open.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OR</a:t>
            </a:r>
            <a:br>
              <a:rPr lang="en-US" dirty="0"/>
            </a:br>
            <a:endParaRPr lang="en-US" dirty="0"/>
          </a:p>
          <a:p>
            <a:pPr marL="800100" lvl="1" indent="-342900">
              <a:buFontTx/>
              <a:buAutoNum type="arabicPeriod"/>
            </a:pPr>
            <a:r>
              <a:rPr lang="en-US" dirty="0"/>
              <a:t>By going to Start &gt; Programs &gt; Microsoft Office &gt; Microsoft Office Excel</a:t>
            </a:r>
          </a:p>
          <a:p>
            <a:pPr marL="800100" lvl="1" indent="-342900">
              <a:buFontTx/>
              <a:buNone/>
            </a:pPr>
            <a:endParaRPr lang="en-US" dirty="0"/>
          </a:p>
          <a:p>
            <a:pPr marL="800100" lvl="1" indent="-342900">
              <a:buFontTx/>
              <a:buNone/>
            </a:pPr>
            <a:endParaRPr lang="en-US" dirty="0"/>
          </a:p>
          <a:p>
            <a:pPr marL="381000" indent="-381000"/>
            <a:r>
              <a:rPr lang="en-US" dirty="0"/>
              <a:t>To begin, </a:t>
            </a:r>
            <a:r>
              <a:rPr lang="en-US" dirty="0" smtClean="0"/>
              <a:t>go to your desktop and click </a:t>
            </a:r>
            <a:r>
              <a:rPr lang="en-US" dirty="0"/>
              <a:t>the </a:t>
            </a:r>
            <a:r>
              <a:rPr lang="en-US" b="1" dirty="0"/>
              <a:t>Payroll Projection</a:t>
            </a:r>
            <a:r>
              <a:rPr lang="en-US" dirty="0"/>
              <a:t> </a:t>
            </a:r>
            <a:r>
              <a:rPr lang="en-US" dirty="0" smtClean="0"/>
              <a:t>icon.</a:t>
            </a:r>
            <a:endParaRPr lang="en-US" dirty="0"/>
          </a:p>
          <a:p>
            <a:pPr marL="381000" indent="-381000"/>
            <a:endParaRPr lang="en-US" dirty="0"/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>
            <a:off x="457200" y="36576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495800"/>
            <a:ext cx="1279525" cy="131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C96443-5BEA-4DB2-88BB-33E6626CCD25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/>
          <a:lstStyle/>
          <a:p>
            <a:r>
              <a:rPr lang="en-US" dirty="0"/>
              <a:t>The Excel </a:t>
            </a:r>
            <a:r>
              <a:rPr lang="en-US" dirty="0" smtClean="0"/>
              <a:t>2007 </a:t>
            </a:r>
            <a:r>
              <a:rPr lang="en-US" dirty="0"/>
              <a:t>Screen</a:t>
            </a:r>
          </a:p>
        </p:txBody>
      </p:sp>
      <p:pic>
        <p:nvPicPr>
          <p:cNvPr id="1362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38200"/>
            <a:ext cx="7890254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1016A-F726-4E19-998F-732197C559DB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 and Edit Cell Contents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r>
              <a:rPr lang="en-US" dirty="0"/>
              <a:t>Enter fictitious salaries in the cells highlighted in yellow below:</a:t>
            </a:r>
          </a:p>
        </p:txBody>
      </p:sp>
      <p:pic>
        <p:nvPicPr>
          <p:cNvPr id="135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3999"/>
            <a:ext cx="7010400" cy="470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856BF-D4E6-4233-8AED-24F73234C9E1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Formatting Groups</a:t>
            </a:r>
            <a:endParaRPr lang="en-US" dirty="0"/>
          </a:p>
        </p:txBody>
      </p:sp>
      <p:sp>
        <p:nvSpPr>
          <p:cNvPr id="1382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57200"/>
          </a:xfrm>
        </p:spPr>
        <p:txBody>
          <a:bodyPr/>
          <a:lstStyle/>
          <a:p>
            <a:r>
              <a:rPr lang="en-US" dirty="0" smtClean="0"/>
              <a:t>The formatting controls are located on the “Home” group. </a:t>
            </a:r>
            <a:endParaRPr lang="en-US" dirty="0"/>
          </a:p>
          <a:p>
            <a:endParaRPr lang="en-US" dirty="0"/>
          </a:p>
        </p:txBody>
      </p:sp>
      <p:pic>
        <p:nvPicPr>
          <p:cNvPr id="13824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6106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4267200" y="3200400"/>
            <a:ext cx="4343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Ctrl+1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 keyboard shortcut for additional formatting controls in classic view.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r>
              <a:rPr lang="en-US" sz="2000" kern="0" baseline="0" dirty="0" smtClean="0">
                <a:latin typeface="+mn-lt"/>
              </a:rPr>
              <a:t>A</a:t>
            </a:r>
            <a:r>
              <a:rPr lang="en-US" sz="2000" kern="0" dirty="0" smtClean="0">
                <a:latin typeface="+mn-lt"/>
              </a:rPr>
              <a:t> new window will appear with options to format number, alignment, font, border, and fill.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825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0"/>
            <a:ext cx="3581400" cy="359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BDA99-4E02-4B40-99BA-132AD7463471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Your Data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1524000"/>
          </a:xfrm>
        </p:spPr>
        <p:txBody>
          <a:bodyPr/>
          <a:lstStyle/>
          <a:p>
            <a:r>
              <a:rPr lang="en-US" dirty="0"/>
              <a:t>Select the cells you’d like to </a:t>
            </a:r>
            <a:r>
              <a:rPr lang="en-US" dirty="0" smtClean="0"/>
              <a:t>change.</a:t>
            </a:r>
            <a:endParaRPr lang="en-US" dirty="0"/>
          </a:p>
          <a:p>
            <a:r>
              <a:rPr lang="en-US" dirty="0"/>
              <a:t>Change the numbers to currency </a:t>
            </a:r>
            <a:r>
              <a:rPr lang="en-US" dirty="0" smtClean="0"/>
              <a:t>format.</a:t>
            </a:r>
            <a:endParaRPr lang="en-US" dirty="0"/>
          </a:p>
          <a:p>
            <a:r>
              <a:rPr lang="en-US" dirty="0"/>
              <a:t>Highlight the column headers in a different </a:t>
            </a:r>
            <a:r>
              <a:rPr lang="en-US" dirty="0" smtClean="0"/>
              <a:t>color.</a:t>
            </a:r>
            <a:endParaRPr lang="en-US" dirty="0"/>
          </a:p>
          <a:p>
            <a:r>
              <a:rPr lang="en-US" dirty="0"/>
              <a:t>Draw </a:t>
            </a:r>
            <a:r>
              <a:rPr lang="en-US" dirty="0" smtClean="0"/>
              <a:t>an accounting </a:t>
            </a:r>
            <a:r>
              <a:rPr lang="en-US" dirty="0"/>
              <a:t>border around the “Totals” </a:t>
            </a:r>
            <a:r>
              <a:rPr lang="en-US" dirty="0" smtClean="0"/>
              <a:t>row.</a:t>
            </a:r>
            <a:endParaRPr lang="en-US" dirty="0"/>
          </a:p>
          <a:p>
            <a:endParaRPr lang="en-US" dirty="0"/>
          </a:p>
        </p:txBody>
      </p:sp>
      <p:pic>
        <p:nvPicPr>
          <p:cNvPr id="14439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438400"/>
            <a:ext cx="6553200" cy="375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505050"/>
      </a:lt2>
      <a:accent1>
        <a:srgbClr val="CC0000"/>
      </a:accent1>
      <a:accent2>
        <a:srgbClr val="007CC2"/>
      </a:accent2>
      <a:accent3>
        <a:srgbClr val="FFFFFF"/>
      </a:accent3>
      <a:accent4>
        <a:srgbClr val="000000"/>
      </a:accent4>
      <a:accent5>
        <a:srgbClr val="E2AAAA"/>
      </a:accent5>
      <a:accent6>
        <a:srgbClr val="0070B0"/>
      </a:accent6>
      <a:hlink>
        <a:srgbClr val="585858"/>
      </a:hlink>
      <a:folHlink>
        <a:srgbClr val="5FA8D1"/>
      </a:folHlink>
    </a:clrScheme>
    <a:fontScheme name="ABS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S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 Template 13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585858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4F4F4F"/>
        </a:accent6>
        <a:hlink>
          <a:srgbClr val="009999"/>
        </a:hlink>
        <a:folHlink>
          <a:srgbClr val="5858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4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4BBFFF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43ADE7"/>
        </a:accent6>
        <a:hlink>
          <a:srgbClr val="004870"/>
        </a:hlink>
        <a:folHlink>
          <a:srgbClr val="58585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5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005383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004A76"/>
        </a:accent6>
        <a:hlink>
          <a:srgbClr val="5FA8D1"/>
        </a:hlink>
        <a:folHlink>
          <a:srgbClr val="E84B2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 Template 16">
        <a:dk1>
          <a:srgbClr val="000000"/>
        </a:dk1>
        <a:lt1>
          <a:srgbClr val="FFFFFF"/>
        </a:lt1>
        <a:dk2>
          <a:srgbClr val="000000"/>
        </a:dk2>
        <a:lt2>
          <a:srgbClr val="505050"/>
        </a:lt2>
        <a:accent1>
          <a:srgbClr val="007CC2"/>
        </a:accent1>
        <a:accent2>
          <a:srgbClr val="E84B2C"/>
        </a:accent2>
        <a:accent3>
          <a:srgbClr val="FFFFFF"/>
        </a:accent3>
        <a:accent4>
          <a:srgbClr val="000000"/>
        </a:accent4>
        <a:accent5>
          <a:srgbClr val="AABFDD"/>
        </a:accent5>
        <a:accent6>
          <a:srgbClr val="D24327"/>
        </a:accent6>
        <a:hlink>
          <a:srgbClr val="005383"/>
        </a:hlink>
        <a:folHlink>
          <a:srgbClr val="5FA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Republic Media PPT Template</Template>
  <TotalTime>1066</TotalTime>
  <Words>791</Words>
  <Application>Microsoft Office PowerPoint</Application>
  <PresentationFormat>On-screen Show (4:3)</PresentationFormat>
  <Paragraphs>140</Paragraphs>
  <Slides>24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ABS Template</vt:lpstr>
      <vt:lpstr>Slide 1</vt:lpstr>
      <vt:lpstr>Overview</vt:lpstr>
      <vt:lpstr>What Is Excel Used For?</vt:lpstr>
      <vt:lpstr>Lets Get Started</vt:lpstr>
      <vt:lpstr>Launching Excel</vt:lpstr>
      <vt:lpstr>The Excel 2007 Screen</vt:lpstr>
      <vt:lpstr>Enter and Edit Cell Contents</vt:lpstr>
      <vt:lpstr>Formatting Groups</vt:lpstr>
      <vt:lpstr>Format Your Data</vt:lpstr>
      <vt:lpstr>Table Styles</vt:lpstr>
      <vt:lpstr>Cell Styles</vt:lpstr>
      <vt:lpstr>Remove Formatting</vt:lpstr>
      <vt:lpstr>Adding Comments</vt:lpstr>
      <vt:lpstr>Sorting Data</vt:lpstr>
      <vt:lpstr>Printing Your Workbook</vt:lpstr>
      <vt:lpstr>Print Page Setup – Page Tab</vt:lpstr>
      <vt:lpstr>Print Page Setup – Margins Tab</vt:lpstr>
      <vt:lpstr>Wide Print Margins</vt:lpstr>
      <vt:lpstr>Narrow Print Margins</vt:lpstr>
      <vt:lpstr>Print Page Setup – Header/Footer Tab</vt:lpstr>
      <vt:lpstr>Print Page Setup – Repeating Rows</vt:lpstr>
      <vt:lpstr>Save &amp; Close</vt:lpstr>
      <vt:lpstr>Questions?</vt:lpstr>
      <vt:lpstr>Slide 24</vt:lpstr>
    </vt:vector>
  </TitlesOfParts>
  <Company>PNI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1 - Starter Class</dc:title>
  <dc:subject>For Excel PC Version 2007 and Mac Version 2008</dc:subject>
  <dc:creator>Jerry R Cole | jcole@republicmedia.com</dc:creator>
  <cp:lastModifiedBy>colej1</cp:lastModifiedBy>
  <cp:revision>201</cp:revision>
  <dcterms:created xsi:type="dcterms:W3CDTF">2009-03-03T22:02:47Z</dcterms:created>
  <dcterms:modified xsi:type="dcterms:W3CDTF">2010-12-14T21:11:18Z</dcterms:modified>
</cp:coreProperties>
</file>